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87" r:id="rId2"/>
    <p:sldId id="292" r:id="rId3"/>
    <p:sldId id="296" r:id="rId4"/>
    <p:sldId id="256" r:id="rId5"/>
    <p:sldId id="389" r:id="rId6"/>
    <p:sldId id="326" r:id="rId7"/>
    <p:sldId id="379" r:id="rId8"/>
    <p:sldId id="33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9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7.svg"/><Relationship Id="rId3" Type="http://schemas.openxmlformats.org/officeDocument/2006/relationships/slide" Target="slide3.xml"/><Relationship Id="rId7" Type="http://schemas.openxmlformats.org/officeDocument/2006/relationships/image" Target="../media/image13.svg"/><Relationship Id="rId12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9.svg"/><Relationship Id="rId5" Type="http://schemas.openxmlformats.org/officeDocument/2006/relationships/image" Target="../media/image11.svg"/><Relationship Id="rId15" Type="http://schemas.openxmlformats.org/officeDocument/2006/relationships/image" Target="../media/image19.sv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5.sv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6424C2-9C5B-9143-9CFE-62FC5014D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8000" b="1" dirty="0"/>
              <a:t>Grip (terug) krijgen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5BAFCDC-A28D-0245-B9EF-A5EF275DB7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sz="1800" dirty="0"/>
              <a:t>een digitale gids ondersteunt je bij keuzes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473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el 1">
            <a:extLst>
              <a:ext uri="{FF2B5EF4-FFF2-40B4-BE49-F238E27FC236}">
                <a16:creationId xmlns:a16="http://schemas.microsoft.com/office/drawing/2014/main" id="{10AF41E4-F095-12FA-5EF5-53446D163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Grip (terug) krijgen</a:t>
            </a:r>
            <a:br>
              <a:rPr lang="nl-NL" dirty="0"/>
            </a:br>
            <a:r>
              <a:rPr lang="nl-NL" sz="1600" dirty="0"/>
              <a:t>een gids ondersteunt je bij keuzes</a:t>
            </a:r>
            <a:endParaRPr lang="nl-NL" sz="1800" dirty="0"/>
          </a:p>
        </p:txBody>
      </p:sp>
      <p:grpSp>
        <p:nvGrpSpPr>
          <p:cNvPr id="15" name="Groep 14">
            <a:extLst>
              <a:ext uri="{FF2B5EF4-FFF2-40B4-BE49-F238E27FC236}">
                <a16:creationId xmlns:a16="http://schemas.microsoft.com/office/drawing/2014/main" id="{BC917390-63A8-A0B7-9594-97C60F4C5823}"/>
              </a:ext>
            </a:extLst>
          </p:cNvPr>
          <p:cNvGrpSpPr/>
          <p:nvPr/>
        </p:nvGrpSpPr>
        <p:grpSpPr>
          <a:xfrm>
            <a:off x="2636812" y="3277126"/>
            <a:ext cx="1922965" cy="2688441"/>
            <a:chOff x="525649" y="1779805"/>
            <a:chExt cx="1922965" cy="2688441"/>
          </a:xfrm>
        </p:grpSpPr>
        <p:sp>
          <p:nvSpPr>
            <p:cNvPr id="7" name="Rechthoek: afgeschuinde diagonale hoeken 6">
              <a:extLst>
                <a:ext uri="{FF2B5EF4-FFF2-40B4-BE49-F238E27FC236}">
                  <a16:creationId xmlns:a16="http://schemas.microsoft.com/office/drawing/2014/main" id="{95975E03-5E85-7F54-7456-B7091E6B852D}"/>
                </a:ext>
              </a:extLst>
            </p:cNvPr>
            <p:cNvSpPr/>
            <p:nvPr/>
          </p:nvSpPr>
          <p:spPr>
            <a:xfrm>
              <a:off x="525649" y="1779805"/>
              <a:ext cx="1922965" cy="2688441"/>
            </a:xfrm>
            <a:prstGeom prst="snip2Diag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Pijl: vijfhoek 40">
              <a:extLst>
                <a:ext uri="{FF2B5EF4-FFF2-40B4-BE49-F238E27FC236}">
                  <a16:creationId xmlns:a16="http://schemas.microsoft.com/office/drawing/2014/main" id="{C38733E8-ED08-7503-CC0F-E89B64CD4C16}"/>
                </a:ext>
              </a:extLst>
            </p:cNvPr>
            <p:cNvSpPr/>
            <p:nvPr/>
          </p:nvSpPr>
          <p:spPr>
            <a:xfrm>
              <a:off x="1176953" y="2087581"/>
              <a:ext cx="1192265" cy="461665"/>
            </a:xfrm>
            <a:prstGeom prst="homePlat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Stroomdiagram: Verbindingslijn 34">
              <a:extLst>
                <a:ext uri="{FF2B5EF4-FFF2-40B4-BE49-F238E27FC236}">
                  <a16:creationId xmlns:a16="http://schemas.microsoft.com/office/drawing/2014/main" id="{CF8A1F81-AB45-FEE0-2A99-29E3C34616BA}"/>
                </a:ext>
              </a:extLst>
            </p:cNvPr>
            <p:cNvSpPr/>
            <p:nvPr/>
          </p:nvSpPr>
          <p:spPr>
            <a:xfrm>
              <a:off x="654789" y="1890327"/>
              <a:ext cx="864991" cy="815093"/>
            </a:xfrm>
            <a:prstGeom prst="flowChartConnec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1695DE4E-F617-4B52-7585-0E68FB81A585}"/>
                </a:ext>
              </a:extLst>
            </p:cNvPr>
            <p:cNvSpPr txBox="1"/>
            <p:nvPr/>
          </p:nvSpPr>
          <p:spPr>
            <a:xfrm>
              <a:off x="857305" y="1995250"/>
              <a:ext cx="432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600" b="1" dirty="0"/>
                <a:t>1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4011E690-D616-41DE-080D-1A58F6722BA8}"/>
                </a:ext>
              </a:extLst>
            </p:cNvPr>
            <p:cNvSpPr txBox="1"/>
            <p:nvPr/>
          </p:nvSpPr>
          <p:spPr>
            <a:xfrm>
              <a:off x="1138604" y="2164526"/>
              <a:ext cx="124270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/>
                <a:t>MIJN SCAN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394C50FE-5715-38EF-44A3-EA088985FD74}"/>
                </a:ext>
              </a:extLst>
            </p:cNvPr>
            <p:cNvSpPr txBox="1"/>
            <p:nvPr/>
          </p:nvSpPr>
          <p:spPr>
            <a:xfrm>
              <a:off x="526994" y="2746500"/>
              <a:ext cx="18422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200" b="1" dirty="0"/>
                <a:t>Waar ervaar ik uitdagingen?</a:t>
              </a:r>
            </a:p>
          </p:txBody>
        </p:sp>
        <p:sp>
          <p:nvSpPr>
            <p:cNvPr id="87" name="Tekstvak 86">
              <a:extLst>
                <a:ext uri="{FF2B5EF4-FFF2-40B4-BE49-F238E27FC236}">
                  <a16:creationId xmlns:a16="http://schemas.microsoft.com/office/drawing/2014/main" id="{1CEF5C46-9914-53BB-8117-C66C1F4906ED}"/>
                </a:ext>
              </a:extLst>
            </p:cNvPr>
            <p:cNvSpPr txBox="1"/>
            <p:nvPr/>
          </p:nvSpPr>
          <p:spPr>
            <a:xfrm>
              <a:off x="639885" y="3104214"/>
              <a:ext cx="171526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endParaRPr lang="nl-NL" sz="11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lvl="1"/>
              <a:r>
                <a:rPr lang="nl-NL" sz="1100" b="1" dirty="0">
                  <a:solidFill>
                    <a:schemeClr val="accent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Overzicht van alle uitdagingen</a:t>
              </a:r>
            </a:p>
            <a:p>
              <a:pPr marL="0" lvl="1"/>
              <a:endParaRPr lang="nl-NL" sz="11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lvl="1"/>
              <a:r>
                <a:rPr lang="nl-NL" sz="1100" b="1" dirty="0">
                  <a:solidFill>
                    <a:schemeClr val="accent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Uitdagingen aanvinken per levensgebied</a:t>
              </a:r>
              <a:endParaRPr lang="nl-NL" sz="11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Groep 20">
            <a:extLst>
              <a:ext uri="{FF2B5EF4-FFF2-40B4-BE49-F238E27FC236}">
                <a16:creationId xmlns:a16="http://schemas.microsoft.com/office/drawing/2014/main" id="{48222D22-DA77-EB84-7A9E-BED6DA01E9AA}"/>
              </a:ext>
            </a:extLst>
          </p:cNvPr>
          <p:cNvGrpSpPr/>
          <p:nvPr/>
        </p:nvGrpSpPr>
        <p:grpSpPr>
          <a:xfrm>
            <a:off x="5608277" y="3280359"/>
            <a:ext cx="1946100" cy="2688441"/>
            <a:chOff x="2282009" y="2091502"/>
            <a:chExt cx="1946100" cy="2688441"/>
          </a:xfrm>
        </p:grpSpPr>
        <p:sp>
          <p:nvSpPr>
            <p:cNvPr id="9" name="Rechthoek: afgeschuinde diagonale hoeken 8">
              <a:extLst>
                <a:ext uri="{FF2B5EF4-FFF2-40B4-BE49-F238E27FC236}">
                  <a16:creationId xmlns:a16="http://schemas.microsoft.com/office/drawing/2014/main" id="{50C6D059-4C9A-6BCD-F03A-DFAE2A1C1556}"/>
                </a:ext>
              </a:extLst>
            </p:cNvPr>
            <p:cNvSpPr/>
            <p:nvPr/>
          </p:nvSpPr>
          <p:spPr>
            <a:xfrm>
              <a:off x="2282009" y="2091502"/>
              <a:ext cx="1922965" cy="2688441"/>
            </a:xfrm>
            <a:prstGeom prst="snip2Diag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Pijl: vijfhoek 41">
              <a:extLst>
                <a:ext uri="{FF2B5EF4-FFF2-40B4-BE49-F238E27FC236}">
                  <a16:creationId xmlns:a16="http://schemas.microsoft.com/office/drawing/2014/main" id="{CB00D896-997C-71E2-E319-375B30B4BCC3}"/>
                </a:ext>
              </a:extLst>
            </p:cNvPr>
            <p:cNvSpPr/>
            <p:nvPr/>
          </p:nvSpPr>
          <p:spPr>
            <a:xfrm>
              <a:off x="2903965" y="2401863"/>
              <a:ext cx="1192265" cy="461665"/>
            </a:xfrm>
            <a:prstGeom prst="homePlat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Stroomdiagram: Verbindingslijn 42">
              <a:extLst>
                <a:ext uri="{FF2B5EF4-FFF2-40B4-BE49-F238E27FC236}">
                  <a16:creationId xmlns:a16="http://schemas.microsoft.com/office/drawing/2014/main" id="{81998D39-3919-757D-BA43-2F8C42B1EFD7}"/>
                </a:ext>
              </a:extLst>
            </p:cNvPr>
            <p:cNvSpPr/>
            <p:nvPr/>
          </p:nvSpPr>
          <p:spPr>
            <a:xfrm>
              <a:off x="2381801" y="2204609"/>
              <a:ext cx="864991" cy="815093"/>
            </a:xfrm>
            <a:prstGeom prst="flowChartConnec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4C3F8FCB-A72B-A32A-A90B-C84489B1BE3C}"/>
                </a:ext>
              </a:extLst>
            </p:cNvPr>
            <p:cNvSpPr txBox="1"/>
            <p:nvPr/>
          </p:nvSpPr>
          <p:spPr>
            <a:xfrm>
              <a:off x="2584317" y="2309532"/>
              <a:ext cx="432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600" b="1" dirty="0"/>
                <a:t>2</a:t>
              </a:r>
            </a:p>
          </p:txBody>
        </p: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1D33CAD0-1273-E841-38E1-1138D587607A}"/>
                </a:ext>
              </a:extLst>
            </p:cNvPr>
            <p:cNvSpPr txBox="1"/>
            <p:nvPr/>
          </p:nvSpPr>
          <p:spPr>
            <a:xfrm>
              <a:off x="2893609" y="2478808"/>
              <a:ext cx="124270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/>
                <a:t>MENUKAART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1ABE1FCA-2DB6-6C9F-1DC3-48E7E07054F9}"/>
                </a:ext>
              </a:extLst>
            </p:cNvPr>
            <p:cNvSpPr txBox="1"/>
            <p:nvPr/>
          </p:nvSpPr>
          <p:spPr>
            <a:xfrm>
              <a:off x="2385885" y="3045272"/>
              <a:ext cx="18422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200" b="1" dirty="0"/>
                <a:t>Wat heb ik nodig?</a:t>
              </a:r>
            </a:p>
          </p:txBody>
        </p:sp>
        <p:sp>
          <p:nvSpPr>
            <p:cNvPr id="2" name="Tekstvak 1">
              <a:extLst>
                <a:ext uri="{FF2B5EF4-FFF2-40B4-BE49-F238E27FC236}">
                  <a16:creationId xmlns:a16="http://schemas.microsoft.com/office/drawing/2014/main" id="{45B1DE6D-515A-BAF3-196B-B71C929558B2}"/>
                </a:ext>
              </a:extLst>
            </p:cNvPr>
            <p:cNvSpPr txBox="1"/>
            <p:nvPr/>
          </p:nvSpPr>
          <p:spPr>
            <a:xfrm>
              <a:off x="2392400" y="3310810"/>
              <a:ext cx="1703830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nl-NL" sz="1100" b="1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Overzicht van alle voorzieningen. </a:t>
              </a:r>
            </a:p>
            <a:p>
              <a:pPr marL="0" lvl="1"/>
              <a:endParaRPr lang="nl-NL" sz="11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lvl="1"/>
              <a:r>
                <a:rPr lang="nl-NL" sz="1100" b="1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Aanvinken wat je nodig hebt.</a:t>
              </a:r>
            </a:p>
          </p:txBody>
        </p:sp>
      </p:grpSp>
      <p:grpSp>
        <p:nvGrpSpPr>
          <p:cNvPr id="22" name="Groep 21">
            <a:extLst>
              <a:ext uri="{FF2B5EF4-FFF2-40B4-BE49-F238E27FC236}">
                <a16:creationId xmlns:a16="http://schemas.microsoft.com/office/drawing/2014/main" id="{2A7AFC4E-98A8-9E84-0C63-4A5E98FE10D3}"/>
              </a:ext>
            </a:extLst>
          </p:cNvPr>
          <p:cNvGrpSpPr/>
          <p:nvPr/>
        </p:nvGrpSpPr>
        <p:grpSpPr>
          <a:xfrm>
            <a:off x="8674641" y="3270314"/>
            <a:ext cx="2338752" cy="2688441"/>
            <a:chOff x="4254938" y="2401863"/>
            <a:chExt cx="2338752" cy="2688441"/>
          </a:xfrm>
        </p:grpSpPr>
        <p:grpSp>
          <p:nvGrpSpPr>
            <p:cNvPr id="16" name="Groep 15">
              <a:extLst>
                <a:ext uri="{FF2B5EF4-FFF2-40B4-BE49-F238E27FC236}">
                  <a16:creationId xmlns:a16="http://schemas.microsoft.com/office/drawing/2014/main" id="{D50147DB-5FB2-F1F2-1D2D-53B1FE26DEE0}"/>
                </a:ext>
              </a:extLst>
            </p:cNvPr>
            <p:cNvGrpSpPr/>
            <p:nvPr/>
          </p:nvGrpSpPr>
          <p:grpSpPr>
            <a:xfrm>
              <a:off x="4254938" y="2401863"/>
              <a:ext cx="2338752" cy="2688441"/>
              <a:chOff x="4574682" y="2435830"/>
              <a:chExt cx="2338752" cy="2688441"/>
            </a:xfrm>
          </p:grpSpPr>
          <p:sp>
            <p:nvSpPr>
              <p:cNvPr id="10" name="Rechthoek: afgeschuinde diagonale hoeken 9">
                <a:extLst>
                  <a:ext uri="{FF2B5EF4-FFF2-40B4-BE49-F238E27FC236}">
                    <a16:creationId xmlns:a16="http://schemas.microsoft.com/office/drawing/2014/main" id="{5253C9F0-44B5-B6D8-BBBC-ADD2A69FD2D4}"/>
                  </a:ext>
                </a:extLst>
              </p:cNvPr>
              <p:cNvSpPr/>
              <p:nvPr/>
            </p:nvSpPr>
            <p:spPr>
              <a:xfrm>
                <a:off x="4574682" y="2435830"/>
                <a:ext cx="1922965" cy="2688441"/>
              </a:xfrm>
              <a:prstGeom prst="snip2Diag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6" name="Pijl: vijfhoek 45">
                <a:extLst>
                  <a:ext uri="{FF2B5EF4-FFF2-40B4-BE49-F238E27FC236}">
                    <a16:creationId xmlns:a16="http://schemas.microsoft.com/office/drawing/2014/main" id="{B5F9E206-02F1-0C5F-278A-BF5B7E75151F}"/>
                  </a:ext>
                </a:extLst>
              </p:cNvPr>
              <p:cNvSpPr/>
              <p:nvPr/>
            </p:nvSpPr>
            <p:spPr>
              <a:xfrm>
                <a:off x="5188670" y="2740762"/>
                <a:ext cx="1192265" cy="461665"/>
              </a:xfrm>
              <a:prstGeom prst="homePlat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7" name="Stroomdiagram: Verbindingslijn 46">
                <a:extLst>
                  <a:ext uri="{FF2B5EF4-FFF2-40B4-BE49-F238E27FC236}">
                    <a16:creationId xmlns:a16="http://schemas.microsoft.com/office/drawing/2014/main" id="{ECF27477-4024-0306-A831-DDF9CFF92729}"/>
                  </a:ext>
                </a:extLst>
              </p:cNvPr>
              <p:cNvSpPr/>
              <p:nvPr/>
            </p:nvSpPr>
            <p:spPr>
              <a:xfrm>
                <a:off x="4666506" y="2543508"/>
                <a:ext cx="864991" cy="815093"/>
              </a:xfrm>
              <a:prstGeom prst="flowChartConnector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84F593FE-A7B6-42A4-13C9-CB51B89D84A6}"/>
                  </a:ext>
                </a:extLst>
              </p:cNvPr>
              <p:cNvSpPr txBox="1"/>
              <p:nvPr/>
            </p:nvSpPr>
            <p:spPr>
              <a:xfrm>
                <a:off x="4869022" y="2648431"/>
                <a:ext cx="43232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3600" b="1" dirty="0"/>
                  <a:t>3</a:t>
                </a:r>
              </a:p>
            </p:txBody>
          </p:sp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A3203B52-EF49-6D41-31CA-B2BD3BCA59AE}"/>
                  </a:ext>
                </a:extLst>
              </p:cNvPr>
              <p:cNvSpPr txBox="1"/>
              <p:nvPr/>
            </p:nvSpPr>
            <p:spPr>
              <a:xfrm>
                <a:off x="4606450" y="3445665"/>
                <a:ext cx="23069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b="1" dirty="0"/>
                  <a:t>Onder welke voor-</a:t>
                </a:r>
              </a:p>
              <a:p>
                <a:r>
                  <a:rPr lang="nl-NL" sz="1200" b="1" dirty="0"/>
                  <a:t>waarden zijn instantie</a:t>
                </a:r>
              </a:p>
              <a:p>
                <a:r>
                  <a:rPr lang="nl-NL" sz="1200" b="1" dirty="0"/>
                  <a:t> bereid te betalen?</a:t>
                </a:r>
              </a:p>
            </p:txBody>
          </p:sp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951F255C-4178-D0E2-131D-866C3C4C1AD2}"/>
                  </a:ext>
                </a:extLst>
              </p:cNvPr>
              <p:cNvSpPr txBox="1"/>
              <p:nvPr/>
            </p:nvSpPr>
            <p:spPr>
              <a:xfrm>
                <a:off x="4598959" y="4130371"/>
                <a:ext cx="189868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nl-NL" sz="1100" b="1" dirty="0">
                    <a:solidFill>
                      <a:schemeClr val="accent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Overzicht  per gekozen voorziening</a:t>
                </a:r>
              </a:p>
              <a:p>
                <a:pPr marL="0" lvl="1"/>
                <a:r>
                  <a:rPr lang="nl-NL" sz="1100" b="1" dirty="0">
                    <a:solidFill>
                      <a:schemeClr val="accent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Voldoe je aan voorwaarden</a:t>
                </a:r>
              </a:p>
              <a:p>
                <a:pPr marL="0" lvl="1"/>
                <a:endParaRPr lang="nl-NL" sz="1100" b="1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CB6B4ED2-888E-D105-3C9D-B1FBA3A32366}"/>
                </a:ext>
              </a:extLst>
            </p:cNvPr>
            <p:cNvSpPr txBox="1"/>
            <p:nvPr/>
          </p:nvSpPr>
          <p:spPr>
            <a:xfrm>
              <a:off x="4843706" y="2801241"/>
              <a:ext cx="124270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/>
                <a:t>FINANCIERING</a:t>
              </a:r>
            </a:p>
          </p:txBody>
        </p:sp>
      </p:grpSp>
      <p:pic>
        <p:nvPicPr>
          <p:cNvPr id="29" name="Afbeelding 28" descr="Afbeelding met zwart, duisternis&#10;&#10;Automatisch gegenereerde beschrijving">
            <a:extLst>
              <a:ext uri="{FF2B5EF4-FFF2-40B4-BE49-F238E27FC236}">
                <a16:creationId xmlns:a16="http://schemas.microsoft.com/office/drawing/2014/main" id="{DF0329C6-2A87-BFCA-B714-9DFEED607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217" y="2791559"/>
            <a:ext cx="3142174" cy="3619952"/>
          </a:xfrm>
          <a:prstGeom prst="rect">
            <a:avLst/>
          </a:prstGeom>
        </p:spPr>
      </p:pic>
      <p:pic>
        <p:nvPicPr>
          <p:cNvPr id="34" name="Graphic 33" descr="Onderzoek met effen opvulling">
            <a:hlinkClick r:id="" action="ppaction://noaction"/>
            <a:extLst>
              <a:ext uri="{FF2B5EF4-FFF2-40B4-BE49-F238E27FC236}">
                <a16:creationId xmlns:a16="http://schemas.microsoft.com/office/drawing/2014/main" id="{301E0C62-BE52-FD29-4916-327847A2A3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37104" y="1922132"/>
            <a:ext cx="914400" cy="914400"/>
          </a:xfrm>
          <a:prstGeom prst="rect">
            <a:avLst/>
          </a:prstGeom>
        </p:spPr>
      </p:pic>
      <p:grpSp>
        <p:nvGrpSpPr>
          <p:cNvPr id="12" name="Groep 11">
            <a:extLst>
              <a:ext uri="{FF2B5EF4-FFF2-40B4-BE49-F238E27FC236}">
                <a16:creationId xmlns:a16="http://schemas.microsoft.com/office/drawing/2014/main" id="{3583E284-A07B-22B7-62F2-530D8603D2F3}"/>
              </a:ext>
            </a:extLst>
          </p:cNvPr>
          <p:cNvGrpSpPr/>
          <p:nvPr/>
        </p:nvGrpSpPr>
        <p:grpSpPr>
          <a:xfrm>
            <a:off x="5023136" y="1633225"/>
            <a:ext cx="3142174" cy="4778286"/>
            <a:chOff x="4984768" y="1511136"/>
            <a:chExt cx="3142174" cy="4778286"/>
          </a:xfrm>
        </p:grpSpPr>
        <p:pic>
          <p:nvPicPr>
            <p:cNvPr id="31" name="Afbeelding 30" descr="Afbeelding met zwart, duisternis&#10;&#10;Automatisch gegenereerde beschrijving">
              <a:extLst>
                <a:ext uri="{FF2B5EF4-FFF2-40B4-BE49-F238E27FC236}">
                  <a16:creationId xmlns:a16="http://schemas.microsoft.com/office/drawing/2014/main" id="{D3D26207-97C6-23E8-6561-81AB8AB71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4768" y="2669470"/>
              <a:ext cx="3142174" cy="3619952"/>
            </a:xfrm>
            <a:prstGeom prst="rect">
              <a:avLst/>
            </a:prstGeom>
          </p:spPr>
        </p:pic>
        <p:grpSp>
          <p:nvGrpSpPr>
            <p:cNvPr id="6" name="Groep 5">
              <a:extLst>
                <a:ext uri="{FF2B5EF4-FFF2-40B4-BE49-F238E27FC236}">
                  <a16:creationId xmlns:a16="http://schemas.microsoft.com/office/drawing/2014/main" id="{D2D3EBB0-E9BB-C70F-0634-9E881352B37C}"/>
                </a:ext>
              </a:extLst>
            </p:cNvPr>
            <p:cNvGrpSpPr/>
            <p:nvPr/>
          </p:nvGrpSpPr>
          <p:grpSpPr>
            <a:xfrm>
              <a:off x="6057632" y="1511136"/>
              <a:ext cx="914400" cy="1132668"/>
              <a:chOff x="6057632" y="1511136"/>
              <a:chExt cx="914400" cy="1132668"/>
            </a:xfrm>
          </p:grpSpPr>
          <p:pic>
            <p:nvPicPr>
              <p:cNvPr id="8" name="Graphic 7" descr="Klembord met vinkjes met effen opvulling">
                <a:extLst>
                  <a:ext uri="{FF2B5EF4-FFF2-40B4-BE49-F238E27FC236}">
                    <a16:creationId xmlns:a16="http://schemas.microsoft.com/office/drawing/2014/main" id="{EFAD7EE5-366F-B21D-25E7-90682B5EB4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6057632" y="1511136"/>
                <a:ext cx="914400" cy="1132668"/>
              </a:xfrm>
              <a:prstGeom prst="rect">
                <a:avLst/>
              </a:prstGeom>
            </p:spPr>
          </p:pic>
          <p:sp useBgFill="1">
            <p:nvSpPr>
              <p:cNvPr id="11" name="Rechthoek 10">
                <a:hlinkClick r:id="" action="ppaction://noaction"/>
                <a:extLst>
                  <a:ext uri="{FF2B5EF4-FFF2-40B4-BE49-F238E27FC236}">
                    <a16:creationId xmlns:a16="http://schemas.microsoft.com/office/drawing/2014/main" id="{6D7BF55C-E63F-C2CD-4F6A-A652DB0302B2}"/>
                  </a:ext>
                </a:extLst>
              </p:cNvPr>
              <p:cNvSpPr/>
              <p:nvPr/>
            </p:nvSpPr>
            <p:spPr>
              <a:xfrm>
                <a:off x="6361318" y="2518415"/>
                <a:ext cx="142119" cy="11350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35D0E388-409A-C7A1-8A29-9919B199FC4F}"/>
              </a:ext>
            </a:extLst>
          </p:cNvPr>
          <p:cNvGrpSpPr/>
          <p:nvPr/>
        </p:nvGrpSpPr>
        <p:grpSpPr>
          <a:xfrm>
            <a:off x="8095438" y="1715315"/>
            <a:ext cx="3142174" cy="4723875"/>
            <a:chOff x="6226593" y="-1015042"/>
            <a:chExt cx="3142174" cy="4723875"/>
          </a:xfrm>
        </p:grpSpPr>
        <p:pic>
          <p:nvPicPr>
            <p:cNvPr id="32" name="Afbeelding 31" descr="Afbeelding met zwart, duisternis&#10;&#10;Automatisch gegenereerde beschrijving">
              <a:extLst>
                <a:ext uri="{FF2B5EF4-FFF2-40B4-BE49-F238E27FC236}">
                  <a16:creationId xmlns:a16="http://schemas.microsoft.com/office/drawing/2014/main" id="{573B2CF4-6BE8-5048-E1CC-02BB6160C7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26593" y="88881"/>
              <a:ext cx="3142174" cy="3619952"/>
            </a:xfrm>
            <a:prstGeom prst="rect">
              <a:avLst/>
            </a:prstGeom>
          </p:spPr>
        </p:pic>
        <p:pic>
          <p:nvPicPr>
            <p:cNvPr id="58" name="Graphic 57" descr="BTW met effen opvulling">
              <a:extLst>
                <a:ext uri="{FF2B5EF4-FFF2-40B4-BE49-F238E27FC236}">
                  <a16:creationId xmlns:a16="http://schemas.microsoft.com/office/drawing/2014/main" id="{44A9F620-53AC-126F-BD05-2E68761DB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999205" y="-876067"/>
              <a:ext cx="914400" cy="914400"/>
            </a:xfrm>
            <a:prstGeom prst="rect">
              <a:avLst/>
            </a:prstGeom>
          </p:spPr>
        </p:pic>
        <p:pic>
          <p:nvPicPr>
            <p:cNvPr id="5" name="Graphic 4" descr="Overdracht met effen opvulling">
              <a:extLst>
                <a:ext uri="{FF2B5EF4-FFF2-40B4-BE49-F238E27FC236}">
                  <a16:creationId xmlns:a16="http://schemas.microsoft.com/office/drawing/2014/main" id="{B1FA914C-4DA0-3C99-BC70-A24F55638AC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7471314" y="-622318"/>
              <a:ext cx="518755" cy="518755"/>
            </a:xfrm>
            <a:prstGeom prst="rect">
              <a:avLst/>
            </a:prstGeom>
          </p:spPr>
        </p:pic>
        <p:pic>
          <p:nvPicPr>
            <p:cNvPr id="13" name="Graphic 12" descr="Klembord met vinkjes met effen opvulling">
              <a:extLst>
                <a:ext uri="{FF2B5EF4-FFF2-40B4-BE49-F238E27FC236}">
                  <a16:creationId xmlns:a16="http://schemas.microsoft.com/office/drawing/2014/main" id="{F0E8A6DD-47D1-6956-A981-DA2CE37353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383683" y="-1015042"/>
              <a:ext cx="1106424" cy="1106424"/>
            </a:xfrm>
            <a:prstGeom prst="rect">
              <a:avLst/>
            </a:prstGeom>
          </p:spPr>
        </p:pic>
      </p:grpSp>
      <p:sp useBgFill="1">
        <p:nvSpPr>
          <p:cNvPr id="14" name="Rechthoek 13">
            <a:extLst>
              <a:ext uri="{FF2B5EF4-FFF2-40B4-BE49-F238E27FC236}">
                <a16:creationId xmlns:a16="http://schemas.microsoft.com/office/drawing/2014/main" id="{74616E19-0826-30B1-98B1-113DE16B957E}"/>
              </a:ext>
            </a:extLst>
          </p:cNvPr>
          <p:cNvSpPr/>
          <p:nvPr/>
        </p:nvSpPr>
        <p:spPr>
          <a:xfrm>
            <a:off x="8795830" y="2466839"/>
            <a:ext cx="142119" cy="1135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D243BB2-D41E-124A-893A-B7E6B45A67AF}"/>
              </a:ext>
            </a:extLst>
          </p:cNvPr>
          <p:cNvSpPr txBox="1"/>
          <p:nvPr/>
        </p:nvSpPr>
        <p:spPr>
          <a:xfrm>
            <a:off x="2308302" y="169498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1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ep 16">
            <a:extLst>
              <a:ext uri="{FF2B5EF4-FFF2-40B4-BE49-F238E27FC236}">
                <a16:creationId xmlns:a16="http://schemas.microsoft.com/office/drawing/2014/main" id="{D97DAAB7-D381-D0A4-546A-819864C9618F}"/>
              </a:ext>
            </a:extLst>
          </p:cNvPr>
          <p:cNvGrpSpPr/>
          <p:nvPr/>
        </p:nvGrpSpPr>
        <p:grpSpPr>
          <a:xfrm>
            <a:off x="8780367" y="3351807"/>
            <a:ext cx="1987318" cy="2688441"/>
            <a:chOff x="9812711" y="3687961"/>
            <a:chExt cx="1987318" cy="2688441"/>
          </a:xfrm>
        </p:grpSpPr>
        <p:sp>
          <p:nvSpPr>
            <p:cNvPr id="11" name="Rechthoek: afgeschuinde diagonale hoeken 10">
              <a:extLst>
                <a:ext uri="{FF2B5EF4-FFF2-40B4-BE49-F238E27FC236}">
                  <a16:creationId xmlns:a16="http://schemas.microsoft.com/office/drawing/2014/main" id="{A9E8E46F-3084-3D6C-6685-0EF92B270CAE}"/>
                </a:ext>
              </a:extLst>
            </p:cNvPr>
            <p:cNvSpPr/>
            <p:nvPr/>
          </p:nvSpPr>
          <p:spPr>
            <a:xfrm>
              <a:off x="9812711" y="3687961"/>
              <a:ext cx="1922965" cy="2688441"/>
            </a:xfrm>
            <a:prstGeom prst="snip2Diag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1" name="Pijl: vijfhoek 80">
              <a:extLst>
                <a:ext uri="{FF2B5EF4-FFF2-40B4-BE49-F238E27FC236}">
                  <a16:creationId xmlns:a16="http://schemas.microsoft.com/office/drawing/2014/main" id="{622A9472-5C75-F31D-5858-4836DFF04284}"/>
                </a:ext>
              </a:extLst>
            </p:cNvPr>
            <p:cNvSpPr/>
            <p:nvPr/>
          </p:nvSpPr>
          <p:spPr>
            <a:xfrm>
              <a:off x="10398317" y="3992155"/>
              <a:ext cx="1192265" cy="461665"/>
            </a:xfrm>
            <a:prstGeom prst="homePlat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Stroomdiagram: Verbindingslijn 81">
              <a:extLst>
                <a:ext uri="{FF2B5EF4-FFF2-40B4-BE49-F238E27FC236}">
                  <a16:creationId xmlns:a16="http://schemas.microsoft.com/office/drawing/2014/main" id="{F56562D6-F5C1-0359-4887-2628D535EDB4}"/>
                </a:ext>
              </a:extLst>
            </p:cNvPr>
            <p:cNvSpPr/>
            <p:nvPr/>
          </p:nvSpPr>
          <p:spPr>
            <a:xfrm>
              <a:off x="9876153" y="3794901"/>
              <a:ext cx="864991" cy="815093"/>
            </a:xfrm>
            <a:prstGeom prst="flowChartConnec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Tekstvak 82">
              <a:extLst>
                <a:ext uri="{FF2B5EF4-FFF2-40B4-BE49-F238E27FC236}">
                  <a16:creationId xmlns:a16="http://schemas.microsoft.com/office/drawing/2014/main" id="{3EE901EB-A0A1-097A-E090-96789D3318B1}"/>
                </a:ext>
              </a:extLst>
            </p:cNvPr>
            <p:cNvSpPr txBox="1"/>
            <p:nvPr/>
          </p:nvSpPr>
          <p:spPr>
            <a:xfrm>
              <a:off x="10078669" y="3899824"/>
              <a:ext cx="432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600" b="1" dirty="0"/>
                <a:t>6</a:t>
              </a:r>
            </a:p>
          </p:txBody>
        </p:sp>
        <p:sp>
          <p:nvSpPr>
            <p:cNvPr id="84" name="Tekstvak 83">
              <a:extLst>
                <a:ext uri="{FF2B5EF4-FFF2-40B4-BE49-F238E27FC236}">
                  <a16:creationId xmlns:a16="http://schemas.microsoft.com/office/drawing/2014/main" id="{8827B584-3113-2392-4BD1-F583CABE97AB}"/>
                </a:ext>
              </a:extLst>
            </p:cNvPr>
            <p:cNvSpPr txBox="1"/>
            <p:nvPr/>
          </p:nvSpPr>
          <p:spPr>
            <a:xfrm>
              <a:off x="10387961" y="4069100"/>
              <a:ext cx="124270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/>
                <a:t>MONITOREN</a:t>
              </a:r>
            </a:p>
          </p:txBody>
        </p:sp>
        <p:sp>
          <p:nvSpPr>
            <p:cNvPr id="85" name="Tekstvak 84">
              <a:extLst>
                <a:ext uri="{FF2B5EF4-FFF2-40B4-BE49-F238E27FC236}">
                  <a16:creationId xmlns:a16="http://schemas.microsoft.com/office/drawing/2014/main" id="{F5CC07E5-1787-D030-EB76-8AF48B8C2DD9}"/>
                </a:ext>
              </a:extLst>
            </p:cNvPr>
            <p:cNvSpPr txBox="1"/>
            <p:nvPr/>
          </p:nvSpPr>
          <p:spPr>
            <a:xfrm>
              <a:off x="9855082" y="4667967"/>
              <a:ext cx="1922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2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Hoe kan ik blijven bijsturen als mijn situatie veranderd?</a:t>
              </a:r>
              <a:endParaRPr lang="nl-NL" sz="700" b="1" dirty="0"/>
            </a:p>
          </p:txBody>
        </p:sp>
        <p:sp>
          <p:nvSpPr>
            <p:cNvPr id="6" name="Tekstvak 5">
              <a:extLst>
                <a:ext uri="{FF2B5EF4-FFF2-40B4-BE49-F238E27FC236}">
                  <a16:creationId xmlns:a16="http://schemas.microsoft.com/office/drawing/2014/main" id="{CB59E3AE-2236-7127-4C71-1F98DFD7BB07}"/>
                </a:ext>
              </a:extLst>
            </p:cNvPr>
            <p:cNvSpPr txBox="1"/>
            <p:nvPr/>
          </p:nvSpPr>
          <p:spPr>
            <a:xfrm>
              <a:off x="9855082" y="5410983"/>
              <a:ext cx="194494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nl-NL" sz="1100" b="1" dirty="0">
                  <a:solidFill>
                    <a:schemeClr val="accent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Worden afspraken nagekomen?</a:t>
              </a:r>
            </a:p>
            <a:p>
              <a:pPr marL="0" lvl="1"/>
              <a:r>
                <a:rPr lang="nl-NL" sz="1100" b="1" dirty="0">
                  <a:solidFill>
                    <a:schemeClr val="accent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Kloppen afspraak en behoefte nog?</a:t>
              </a:r>
              <a:endParaRPr lang="nl-NL" sz="11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6" name="Titel 1">
            <a:extLst>
              <a:ext uri="{FF2B5EF4-FFF2-40B4-BE49-F238E27FC236}">
                <a16:creationId xmlns:a16="http://schemas.microsoft.com/office/drawing/2014/main" id="{10AF41E4-F095-12FA-5EF5-53446D163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nl-NL" sz="2800" b="1" dirty="0"/>
              <a:t>Grip (terug) krijgen</a:t>
            </a:r>
            <a:br>
              <a:rPr lang="nl-NL" dirty="0"/>
            </a:br>
            <a:r>
              <a:rPr lang="nl-NL" sz="1600" dirty="0"/>
              <a:t>een gids ondersteunt je bij keuzes</a:t>
            </a:r>
            <a:endParaRPr lang="nl-NL" sz="1800" dirty="0"/>
          </a:p>
        </p:txBody>
      </p:sp>
      <p:pic>
        <p:nvPicPr>
          <p:cNvPr id="32" name="Afbeelding 31" descr="Afbeelding met zwart, duisternis&#10;&#10;Automatisch gegenereerde beschrijving">
            <a:extLst>
              <a:ext uri="{FF2B5EF4-FFF2-40B4-BE49-F238E27FC236}">
                <a16:creationId xmlns:a16="http://schemas.microsoft.com/office/drawing/2014/main" id="{573B2CF4-6BE8-5048-E1CC-02BB6160C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3011" y="2878528"/>
            <a:ext cx="3142174" cy="3619952"/>
          </a:xfrm>
          <a:prstGeom prst="rect">
            <a:avLst/>
          </a:prstGeom>
        </p:spPr>
      </p:pic>
      <p:grpSp>
        <p:nvGrpSpPr>
          <p:cNvPr id="19" name="Groep 18">
            <a:extLst>
              <a:ext uri="{FF2B5EF4-FFF2-40B4-BE49-F238E27FC236}">
                <a16:creationId xmlns:a16="http://schemas.microsoft.com/office/drawing/2014/main" id="{4DD714DD-9E34-0DEA-21A3-8CA22D2ADEAD}"/>
              </a:ext>
            </a:extLst>
          </p:cNvPr>
          <p:cNvGrpSpPr/>
          <p:nvPr/>
        </p:nvGrpSpPr>
        <p:grpSpPr>
          <a:xfrm>
            <a:off x="2329378" y="3356369"/>
            <a:ext cx="2010603" cy="2688441"/>
            <a:chOff x="6361735" y="2737064"/>
            <a:chExt cx="2010603" cy="2688441"/>
          </a:xfrm>
        </p:grpSpPr>
        <p:sp>
          <p:nvSpPr>
            <p:cNvPr id="13" name="Rechthoek: afgeschuinde diagonale hoeken 12">
              <a:extLst>
                <a:ext uri="{FF2B5EF4-FFF2-40B4-BE49-F238E27FC236}">
                  <a16:creationId xmlns:a16="http://schemas.microsoft.com/office/drawing/2014/main" id="{3BBFD542-38AB-F64E-5644-E01B4C1662F2}"/>
                </a:ext>
              </a:extLst>
            </p:cNvPr>
            <p:cNvSpPr/>
            <p:nvPr/>
          </p:nvSpPr>
          <p:spPr>
            <a:xfrm>
              <a:off x="6361735" y="2737064"/>
              <a:ext cx="1922965" cy="2688441"/>
            </a:xfrm>
            <a:prstGeom prst="snip2Diag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2" name="Pijl: vijfhoek 51">
              <a:extLst>
                <a:ext uri="{FF2B5EF4-FFF2-40B4-BE49-F238E27FC236}">
                  <a16:creationId xmlns:a16="http://schemas.microsoft.com/office/drawing/2014/main" id="{4C876820-FF4B-1BEA-FEA5-9BA2E2943E81}"/>
                </a:ext>
              </a:extLst>
            </p:cNvPr>
            <p:cNvSpPr/>
            <p:nvPr/>
          </p:nvSpPr>
          <p:spPr>
            <a:xfrm>
              <a:off x="6965150" y="3051181"/>
              <a:ext cx="1192265" cy="461665"/>
            </a:xfrm>
            <a:prstGeom prst="homePlat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Stroomdiagram: Verbindingslijn 52">
              <a:extLst>
                <a:ext uri="{FF2B5EF4-FFF2-40B4-BE49-F238E27FC236}">
                  <a16:creationId xmlns:a16="http://schemas.microsoft.com/office/drawing/2014/main" id="{2361D932-4AA4-D47B-13BF-1A99500B7DBC}"/>
                </a:ext>
              </a:extLst>
            </p:cNvPr>
            <p:cNvSpPr/>
            <p:nvPr/>
          </p:nvSpPr>
          <p:spPr>
            <a:xfrm>
              <a:off x="6442986" y="2853927"/>
              <a:ext cx="864991" cy="815093"/>
            </a:xfrm>
            <a:prstGeom prst="flowChartConnec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FA6AFA47-9F67-08C6-3732-1722BE018D70}"/>
                </a:ext>
              </a:extLst>
            </p:cNvPr>
            <p:cNvSpPr txBox="1"/>
            <p:nvPr/>
          </p:nvSpPr>
          <p:spPr>
            <a:xfrm>
              <a:off x="6645502" y="2958850"/>
              <a:ext cx="432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600" b="1" dirty="0"/>
                <a:t>4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8E34F4AA-844D-7B17-1994-2C678B27B21B}"/>
                </a:ext>
              </a:extLst>
            </p:cNvPr>
            <p:cNvSpPr txBox="1"/>
            <p:nvPr/>
          </p:nvSpPr>
          <p:spPr>
            <a:xfrm>
              <a:off x="6954794" y="3128126"/>
              <a:ext cx="124270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/>
                <a:t>WEGWIJZER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6E580423-AA97-AE62-C048-58B130A846A9}"/>
                </a:ext>
              </a:extLst>
            </p:cNvPr>
            <p:cNvSpPr txBox="1"/>
            <p:nvPr/>
          </p:nvSpPr>
          <p:spPr>
            <a:xfrm>
              <a:off x="6435741" y="3697512"/>
              <a:ext cx="193659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nl-NL" sz="1200" b="1" dirty="0"/>
                <a:t>Wie biedt de voorziening aan?</a:t>
              </a:r>
            </a:p>
          </p:txBody>
        </p:sp>
        <p:sp>
          <p:nvSpPr>
            <p:cNvPr id="4" name="Tekstvak 3">
              <a:extLst>
                <a:ext uri="{FF2B5EF4-FFF2-40B4-BE49-F238E27FC236}">
                  <a16:creationId xmlns:a16="http://schemas.microsoft.com/office/drawing/2014/main" id="{619C41DE-9054-7CEE-2D59-90994DF9FC72}"/>
                </a:ext>
              </a:extLst>
            </p:cNvPr>
            <p:cNvSpPr txBox="1"/>
            <p:nvPr/>
          </p:nvSpPr>
          <p:spPr>
            <a:xfrm>
              <a:off x="6442985" y="4256864"/>
              <a:ext cx="171442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nl-NL" sz="1100" b="1" dirty="0">
                  <a:solidFill>
                    <a:schemeClr val="accent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Overzicht van aanbieders van de door jou gekozen voorziening(en)</a:t>
              </a:r>
            </a:p>
          </p:txBody>
        </p:sp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40BC9D2B-0D65-257A-8573-FF587E67E105}"/>
              </a:ext>
            </a:extLst>
          </p:cNvPr>
          <p:cNvGrpSpPr/>
          <p:nvPr/>
        </p:nvGrpSpPr>
        <p:grpSpPr>
          <a:xfrm>
            <a:off x="5630370" y="3360065"/>
            <a:ext cx="1922965" cy="2688441"/>
            <a:chOff x="8063782" y="3261879"/>
            <a:chExt cx="1922965" cy="2688441"/>
          </a:xfrm>
        </p:grpSpPr>
        <p:sp>
          <p:nvSpPr>
            <p:cNvPr id="12" name="Rechthoek: afgeschuinde diagonale hoeken 11">
              <a:extLst>
                <a:ext uri="{FF2B5EF4-FFF2-40B4-BE49-F238E27FC236}">
                  <a16:creationId xmlns:a16="http://schemas.microsoft.com/office/drawing/2014/main" id="{5CA134EC-BE5A-547C-BC7A-B01DE350C6DE}"/>
                </a:ext>
              </a:extLst>
            </p:cNvPr>
            <p:cNvSpPr/>
            <p:nvPr/>
          </p:nvSpPr>
          <p:spPr>
            <a:xfrm>
              <a:off x="8063782" y="3261879"/>
              <a:ext cx="1922965" cy="2688441"/>
            </a:xfrm>
            <a:prstGeom prst="snip2Diag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Pijl: vijfhoek 74">
              <a:extLst>
                <a:ext uri="{FF2B5EF4-FFF2-40B4-BE49-F238E27FC236}">
                  <a16:creationId xmlns:a16="http://schemas.microsoft.com/office/drawing/2014/main" id="{B5228974-3C06-24E0-55E9-069155016FF1}"/>
                </a:ext>
              </a:extLst>
            </p:cNvPr>
            <p:cNvSpPr/>
            <p:nvPr/>
          </p:nvSpPr>
          <p:spPr>
            <a:xfrm>
              <a:off x="8697034" y="3578495"/>
              <a:ext cx="1192265" cy="461665"/>
            </a:xfrm>
            <a:prstGeom prst="homePlat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6" name="Stroomdiagram: Verbindingslijn 75">
              <a:extLst>
                <a:ext uri="{FF2B5EF4-FFF2-40B4-BE49-F238E27FC236}">
                  <a16:creationId xmlns:a16="http://schemas.microsoft.com/office/drawing/2014/main" id="{55A20954-0C0A-8597-21E4-0166AE117A40}"/>
                </a:ext>
              </a:extLst>
            </p:cNvPr>
            <p:cNvSpPr/>
            <p:nvPr/>
          </p:nvSpPr>
          <p:spPr>
            <a:xfrm>
              <a:off x="8174870" y="3381241"/>
              <a:ext cx="864991" cy="815093"/>
            </a:xfrm>
            <a:prstGeom prst="flowChartConnecto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Tekstvak 76">
              <a:extLst>
                <a:ext uri="{FF2B5EF4-FFF2-40B4-BE49-F238E27FC236}">
                  <a16:creationId xmlns:a16="http://schemas.microsoft.com/office/drawing/2014/main" id="{EDB5D610-08A4-852E-A735-9343783A257B}"/>
                </a:ext>
              </a:extLst>
            </p:cNvPr>
            <p:cNvSpPr txBox="1"/>
            <p:nvPr/>
          </p:nvSpPr>
          <p:spPr>
            <a:xfrm>
              <a:off x="8377386" y="3486164"/>
              <a:ext cx="432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3600" b="1" dirty="0"/>
                <a:t>5</a:t>
              </a:r>
            </a:p>
          </p:txBody>
        </p:sp>
        <p:sp>
          <p:nvSpPr>
            <p:cNvPr id="78" name="Tekstvak 77">
              <a:extLst>
                <a:ext uri="{FF2B5EF4-FFF2-40B4-BE49-F238E27FC236}">
                  <a16:creationId xmlns:a16="http://schemas.microsoft.com/office/drawing/2014/main" id="{85510A11-465A-6178-E07B-2C921EB9364F}"/>
                </a:ext>
              </a:extLst>
            </p:cNvPr>
            <p:cNvSpPr txBox="1"/>
            <p:nvPr/>
          </p:nvSpPr>
          <p:spPr>
            <a:xfrm>
              <a:off x="8686678" y="3655440"/>
              <a:ext cx="124270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100" b="1" dirty="0"/>
                <a:t>CONTRACT</a:t>
              </a:r>
            </a:p>
          </p:txBody>
        </p:sp>
        <p:sp>
          <p:nvSpPr>
            <p:cNvPr id="79" name="Tekstvak 78">
              <a:extLst>
                <a:ext uri="{FF2B5EF4-FFF2-40B4-BE49-F238E27FC236}">
                  <a16:creationId xmlns:a16="http://schemas.microsoft.com/office/drawing/2014/main" id="{F8117A07-289B-5DB6-3F51-0F4EC3950557}"/>
                </a:ext>
              </a:extLst>
            </p:cNvPr>
            <p:cNvSpPr txBox="1"/>
            <p:nvPr/>
          </p:nvSpPr>
          <p:spPr>
            <a:xfrm>
              <a:off x="8104152" y="4228042"/>
              <a:ext cx="18422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200" b="1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Welke afspraak kan ik maken?</a:t>
              </a:r>
              <a:endParaRPr lang="nl-NL" sz="1000" b="1" dirty="0">
                <a:latin typeface="+mj-lt"/>
              </a:endParaRPr>
            </a:p>
          </p:txBody>
        </p:sp>
        <p:sp>
          <p:nvSpPr>
            <p:cNvPr id="5" name="Tekstvak 4">
              <a:extLst>
                <a:ext uri="{FF2B5EF4-FFF2-40B4-BE49-F238E27FC236}">
                  <a16:creationId xmlns:a16="http://schemas.microsoft.com/office/drawing/2014/main" id="{AFD852C9-E701-2C96-F54E-5AA14B5C7179}"/>
                </a:ext>
              </a:extLst>
            </p:cNvPr>
            <p:cNvSpPr txBox="1"/>
            <p:nvPr/>
          </p:nvSpPr>
          <p:spPr>
            <a:xfrm>
              <a:off x="8116512" y="4777776"/>
              <a:ext cx="170128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nl-NL" sz="1100" b="1" dirty="0">
                  <a:solidFill>
                    <a:schemeClr val="accent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Vastleggen afspraken per aanbieder: welke bijdrage levert aanbieder aan uitdaging</a:t>
              </a:r>
              <a:endParaRPr lang="nl-NL" sz="11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108A3D48-C0C1-43CB-53A5-B74797E2987D}"/>
              </a:ext>
            </a:extLst>
          </p:cNvPr>
          <p:cNvGrpSpPr/>
          <p:nvPr/>
        </p:nvGrpSpPr>
        <p:grpSpPr>
          <a:xfrm>
            <a:off x="5052773" y="2014608"/>
            <a:ext cx="3142174" cy="4518464"/>
            <a:chOff x="5020481" y="1980016"/>
            <a:chExt cx="3142174" cy="4518464"/>
          </a:xfrm>
        </p:grpSpPr>
        <p:pic>
          <p:nvPicPr>
            <p:cNvPr id="31" name="Afbeelding 30" descr="Afbeelding met zwart, duisternis&#10;&#10;Automatisch gegenereerde beschrijving">
              <a:extLst>
                <a:ext uri="{FF2B5EF4-FFF2-40B4-BE49-F238E27FC236}">
                  <a16:creationId xmlns:a16="http://schemas.microsoft.com/office/drawing/2014/main" id="{D3D26207-97C6-23E8-6561-81AB8AB71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20481" y="2878528"/>
              <a:ext cx="3142174" cy="3619952"/>
            </a:xfrm>
            <a:prstGeom prst="rect">
              <a:avLst/>
            </a:prstGeom>
          </p:spPr>
        </p:pic>
        <p:pic>
          <p:nvPicPr>
            <p:cNvPr id="14" name="Graphic 13" descr="Contract met effen opvulling">
              <a:hlinkClick r:id="rId3" action="ppaction://hlinksldjump"/>
              <a:extLst>
                <a:ext uri="{FF2B5EF4-FFF2-40B4-BE49-F238E27FC236}">
                  <a16:creationId xmlns:a16="http://schemas.microsoft.com/office/drawing/2014/main" id="{CDD3F5A6-D957-F394-9C11-DF7B89071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34368" y="1980016"/>
              <a:ext cx="914400" cy="914400"/>
            </a:xfrm>
            <a:prstGeom prst="rect">
              <a:avLst/>
            </a:prstGeom>
          </p:spPr>
        </p:pic>
      </p:grpSp>
      <p:pic>
        <p:nvPicPr>
          <p:cNvPr id="25" name="Graphic 24" descr="Klembordbadge met effen opvulling">
            <a:extLst>
              <a:ext uri="{FF2B5EF4-FFF2-40B4-BE49-F238E27FC236}">
                <a16:creationId xmlns:a16="http://schemas.microsoft.com/office/drawing/2014/main" id="{D13E67A9-CB4F-6893-65E3-3E88BB8315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88108" y="1991377"/>
            <a:ext cx="914400" cy="914400"/>
          </a:xfrm>
          <a:prstGeom prst="rect">
            <a:avLst/>
          </a:prstGeom>
        </p:spPr>
      </p:pic>
      <p:grpSp>
        <p:nvGrpSpPr>
          <p:cNvPr id="3" name="Groep 2">
            <a:extLst>
              <a:ext uri="{FF2B5EF4-FFF2-40B4-BE49-F238E27FC236}">
                <a16:creationId xmlns:a16="http://schemas.microsoft.com/office/drawing/2014/main" id="{740D1E88-41B7-D71E-8673-7DFB9DD6319B}"/>
              </a:ext>
            </a:extLst>
          </p:cNvPr>
          <p:cNvGrpSpPr/>
          <p:nvPr/>
        </p:nvGrpSpPr>
        <p:grpSpPr>
          <a:xfrm>
            <a:off x="1735587" y="1976213"/>
            <a:ext cx="3142174" cy="4534352"/>
            <a:chOff x="1735587" y="1976213"/>
            <a:chExt cx="3142174" cy="4534352"/>
          </a:xfrm>
        </p:grpSpPr>
        <p:pic>
          <p:nvPicPr>
            <p:cNvPr id="29" name="Afbeelding 28" descr="Afbeelding met zwart, duisternis&#10;&#10;Automatisch gegenereerde beschrijving">
              <a:extLst>
                <a:ext uri="{FF2B5EF4-FFF2-40B4-BE49-F238E27FC236}">
                  <a16:creationId xmlns:a16="http://schemas.microsoft.com/office/drawing/2014/main" id="{DF0329C6-2A87-BFCA-B714-9DFEED607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35587" y="2890613"/>
              <a:ext cx="3142174" cy="3619952"/>
            </a:xfrm>
            <a:prstGeom prst="rect">
              <a:avLst/>
            </a:prstGeom>
          </p:spPr>
        </p:pic>
        <p:pic>
          <p:nvPicPr>
            <p:cNvPr id="27" name="Graphic 26" descr="Klembord met vinkjes met effen opvulling">
              <a:extLst>
                <a:ext uri="{FF2B5EF4-FFF2-40B4-BE49-F238E27FC236}">
                  <a16:creationId xmlns:a16="http://schemas.microsoft.com/office/drawing/2014/main" id="{E6B0CE3C-B014-1119-4AAA-0A30EF37B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175684" y="1976213"/>
              <a:ext cx="914400" cy="914400"/>
            </a:xfrm>
            <a:prstGeom prst="rect">
              <a:avLst/>
            </a:prstGeom>
          </p:spPr>
        </p:pic>
        <p:pic>
          <p:nvPicPr>
            <p:cNvPr id="34" name="Graphic 33" descr="Overdracht met effen opvulling">
              <a:extLst>
                <a:ext uri="{FF2B5EF4-FFF2-40B4-BE49-F238E27FC236}">
                  <a16:creationId xmlns:a16="http://schemas.microsoft.com/office/drawing/2014/main" id="{1652D6E2-131E-6125-00F6-58A8866C9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063316" y="2359773"/>
              <a:ext cx="518755" cy="518755"/>
            </a:xfrm>
            <a:prstGeom prst="rect">
              <a:avLst/>
            </a:prstGeom>
          </p:spPr>
        </p:pic>
        <p:sp>
          <p:nvSpPr>
            <p:cNvPr id="2" name="Rechthoek 1">
              <a:hlinkClick r:id="rId3" action="ppaction://hlinksldjump"/>
              <a:extLst>
                <a:ext uri="{FF2B5EF4-FFF2-40B4-BE49-F238E27FC236}">
                  <a16:creationId xmlns:a16="http://schemas.microsoft.com/office/drawing/2014/main" id="{623950A0-75D8-524F-BE7A-FC8934173F56}"/>
                </a:ext>
              </a:extLst>
            </p:cNvPr>
            <p:cNvSpPr/>
            <p:nvPr/>
          </p:nvSpPr>
          <p:spPr>
            <a:xfrm>
              <a:off x="3636639" y="2082495"/>
              <a:ext cx="577156" cy="705925"/>
            </a:xfrm>
            <a:prstGeom prst="rect">
              <a:avLst/>
            </a:prstGeom>
            <a:ln w="47625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pic>
        <p:nvPicPr>
          <p:cNvPr id="7" name="Graphic 6" descr="Persoon in rolstoel met effen opvulling">
            <a:extLst>
              <a:ext uri="{FF2B5EF4-FFF2-40B4-BE49-F238E27FC236}">
                <a16:creationId xmlns:a16="http://schemas.microsoft.com/office/drawing/2014/main" id="{08362A06-8B27-3B06-D578-E0800DD44E2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698562" y="2140438"/>
            <a:ext cx="466579" cy="466579"/>
          </a:xfrm>
          <a:prstGeom prst="rect">
            <a:avLst/>
          </a:prstGeom>
        </p:spPr>
      </p:pic>
      <p:pic>
        <p:nvPicPr>
          <p:cNvPr id="9" name="Graphic 8" descr="Open hand met effen opvulling">
            <a:extLst>
              <a:ext uri="{FF2B5EF4-FFF2-40B4-BE49-F238E27FC236}">
                <a16:creationId xmlns:a16="http://schemas.microsoft.com/office/drawing/2014/main" id="{5E4FAB8F-2CD0-72A7-7EEF-11F28910022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664101" y="2400194"/>
            <a:ext cx="511508" cy="51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79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F299A-CEC5-0A4C-A57D-7489CC383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3525" y="1166219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nl-NL" sz="3600" dirty="0"/>
              <a:t>Opdracht gemeente Assen</a:t>
            </a:r>
            <a:br>
              <a:rPr lang="nl-NL" sz="3600" dirty="0"/>
            </a:br>
            <a:br>
              <a:rPr lang="nl-NL" sz="3600" dirty="0"/>
            </a:br>
            <a:endParaRPr lang="nl-NL" sz="36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E3687D5-4F28-904C-82BF-162FEB0DA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813717"/>
            <a:ext cx="8915399" cy="208994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Inhoud opdracht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Bouwen prototype scan en menukaart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Links naar sociale kaart en financiers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Testen van prototype </a:t>
            </a:r>
            <a:r>
              <a:rPr lang="nl-NL" dirty="0"/>
              <a:t> </a:t>
            </a:r>
          </a:p>
          <a:p>
            <a:pPr algn="ctr"/>
            <a:endParaRPr lang="nl-NL" dirty="0"/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1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956AF-C48E-A646-AE56-9DD8DA5F1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3200" dirty="0"/>
              <a:t>Opbouw scan en menukaart</a:t>
            </a:r>
            <a:br>
              <a:rPr lang="nl-NL" sz="2000" dirty="0"/>
            </a:br>
            <a:r>
              <a:rPr lang="nl-NL" sz="2000" i="1" dirty="0"/>
              <a:t>Deze aanpak wordt getest bij 40 casussen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5DFBAC-4D92-4C45-B68B-E50D26451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Autofit/>
          </a:bodyPr>
          <a:lstStyle/>
          <a:p>
            <a:r>
              <a:rPr lang="nl-NL" sz="1400" dirty="0"/>
              <a:t>In de </a:t>
            </a:r>
            <a:r>
              <a:rPr lang="nl-NL" sz="1400" i="1" dirty="0">
                <a:solidFill>
                  <a:schemeClr val="accent1"/>
                </a:solidFill>
              </a:rPr>
              <a:t>scan</a:t>
            </a:r>
            <a:r>
              <a:rPr lang="nl-NL" sz="1400" dirty="0"/>
              <a:t> worden per levensgebied activiteiten aangevinkt die door de persoon zelf onvoldoende of niet kunnen worden ondernomen </a:t>
            </a:r>
          </a:p>
          <a:p>
            <a:pPr marL="0" indent="0">
              <a:buNone/>
            </a:pPr>
            <a:endParaRPr lang="nl-NL" sz="1400" dirty="0"/>
          </a:p>
          <a:p>
            <a:r>
              <a:rPr lang="nl-NL" sz="1400" dirty="0"/>
              <a:t>Op de</a:t>
            </a:r>
            <a:r>
              <a:rPr lang="nl-NL" sz="1400" i="1" dirty="0"/>
              <a:t> </a:t>
            </a:r>
            <a:r>
              <a:rPr lang="nl-NL" sz="1400" i="1" dirty="0">
                <a:solidFill>
                  <a:schemeClr val="accent1"/>
                </a:solidFill>
              </a:rPr>
              <a:t>menukaart</a:t>
            </a:r>
            <a:r>
              <a:rPr lang="nl-NL" sz="1400" dirty="0"/>
              <a:t> worden vier alternatieve opties getoond die iemand daarna kan aanvinken:</a:t>
            </a:r>
          </a:p>
          <a:p>
            <a:pPr lvl="1"/>
            <a:r>
              <a:rPr lang="nl-NL" sz="1400" dirty="0">
                <a:solidFill>
                  <a:schemeClr val="tx1"/>
                </a:solidFill>
              </a:rPr>
              <a:t>ik wil mijn vaardigheden verbeteren om deze activiteit weer (zelfstandig) te kunnen doen</a:t>
            </a:r>
          </a:p>
          <a:p>
            <a:pPr lvl="1"/>
            <a:r>
              <a:rPr lang="nl-NL" sz="1400" dirty="0">
                <a:solidFill>
                  <a:schemeClr val="tx1"/>
                </a:solidFill>
              </a:rPr>
              <a:t>Ik heb een hulpmiddel nodig om deze activiteit te kunnen doen</a:t>
            </a:r>
          </a:p>
          <a:p>
            <a:pPr lvl="1"/>
            <a:r>
              <a:rPr lang="nl-NL" sz="1400" dirty="0">
                <a:solidFill>
                  <a:schemeClr val="tx1"/>
                </a:solidFill>
              </a:rPr>
              <a:t>Ik heb iemand uit mijn persoonlijk netwerk nodig die mij begeleid bij het uitvoeren van deze activiteit of die bereid is deze activiteit over te nemen: de mantelzorger</a:t>
            </a:r>
          </a:p>
          <a:p>
            <a:pPr lvl="1"/>
            <a:r>
              <a:rPr lang="nl-NL" sz="1400" dirty="0">
                <a:solidFill>
                  <a:schemeClr val="tx1"/>
                </a:solidFill>
              </a:rPr>
              <a:t>als  er geen mantelzorger beschikbaar is wil ik een hulpverlener die mij begeleidt of mijn  activiteiten overneemt</a:t>
            </a:r>
          </a:p>
          <a:p>
            <a:r>
              <a:rPr lang="nl-NL" sz="1400" dirty="0">
                <a:solidFill>
                  <a:schemeClr val="tx1"/>
                </a:solidFill>
              </a:rPr>
              <a:t>Nadat de scan en de menukaart zijn aangevinkt heb ik een</a:t>
            </a:r>
            <a:r>
              <a:rPr lang="nl-NL" sz="1400" dirty="0">
                <a:solidFill>
                  <a:srgbClr val="C00000"/>
                </a:solidFill>
              </a:rPr>
              <a:t> ‘persoonlijk plan’</a:t>
            </a:r>
            <a:r>
              <a:rPr lang="nl-NL" sz="1400" dirty="0">
                <a:solidFill>
                  <a:schemeClr val="tx1"/>
                </a:solidFill>
              </a:rPr>
              <a:t> met verwijzingen naar financiers en aanbieders 	</a:t>
            </a:r>
          </a:p>
          <a:p>
            <a:pPr marL="0" indent="0">
              <a:buNone/>
            </a:pPr>
            <a:endParaRPr lang="nl-NL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sz="1400" dirty="0"/>
              <a:t> </a:t>
            </a:r>
          </a:p>
          <a:p>
            <a:endParaRPr lang="nl-NL" sz="1400" dirty="0"/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4289490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98692-1B62-DC42-8DBE-9027FBE0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nl-NL" dirty="0"/>
            </a:br>
            <a:endParaRPr lang="nl-NL" sz="1800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03F48B0-2B18-E240-BB83-08FBD168A4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087963"/>
              </p:ext>
            </p:extLst>
          </p:nvPr>
        </p:nvGraphicFramePr>
        <p:xfrm>
          <a:off x="2189653" y="1546683"/>
          <a:ext cx="9718230" cy="533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4633">
                  <a:extLst>
                    <a:ext uri="{9D8B030D-6E8A-4147-A177-3AD203B41FA5}">
                      <a16:colId xmlns:a16="http://schemas.microsoft.com/office/drawing/2014/main" val="1617510774"/>
                    </a:ext>
                  </a:extLst>
                </a:gridCol>
                <a:gridCol w="4461763">
                  <a:extLst>
                    <a:ext uri="{9D8B030D-6E8A-4147-A177-3AD203B41FA5}">
                      <a16:colId xmlns:a16="http://schemas.microsoft.com/office/drawing/2014/main" val="2728610434"/>
                    </a:ext>
                  </a:extLst>
                </a:gridCol>
                <a:gridCol w="2711834">
                  <a:extLst>
                    <a:ext uri="{9D8B030D-6E8A-4147-A177-3AD203B41FA5}">
                      <a16:colId xmlns:a16="http://schemas.microsoft.com/office/drawing/2014/main" val="972551841"/>
                    </a:ext>
                  </a:extLst>
                </a:gridCol>
              </a:tblGrid>
              <a:tr h="203532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Persoonlijk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mijn lichaam  verzorgen 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23">
                  <a:txBody>
                    <a:bodyPr/>
                    <a:lstStyle/>
                    <a:p>
                      <a:pPr algn="l" fontAlgn="b"/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Dit is de eerste stap in</a:t>
                      </a:r>
                      <a:r>
                        <a:rPr kumimoji="0" lang="nl-NL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de checklist</a:t>
                      </a: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Indien iemand een onderdeel gaat aanvinken komt er een concretere lijst. 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Die wordt ook weer aangevinkt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Daarna zijn de scan en de menukaart klaar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Leidt tot een persoonlijk plan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 tekst in het </a:t>
                      </a: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rood</a:t>
                      </a: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wordt op de volgende pagina als </a:t>
                      </a: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voorbeeld </a:t>
                      </a: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uitgewerkt.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5752876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mijn geestelijke vermogens  gebruiken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Sheet 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7673715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mezelf ontwikkelen 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sheet 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8694075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mezelf  uiten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Sheet 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0294551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mezelf  verplaatsen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Sheet 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0117491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sng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 ontspannen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923684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40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9501634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(Samen) wonen</a:t>
                      </a:r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 huishouding  doen 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Sheet 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1184437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onderlinge relaties thuis  onderhouden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Sheet 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7850127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huis blijven wonen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Sheet 10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2151986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2411392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Maatschappelijk leven</a:t>
                      </a:r>
                      <a:endParaRPr lang="nl-NL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familie, vrienden en anderen  ontmoeten 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Sheet 11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78089649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Deel  nemen aan activiteiten in wijk of stad 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Sheet 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0418843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Een opleiding  volgen 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Sheet 13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4373108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werken (betaald of vrijwillig)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Sheet 14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3260951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18039929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1900702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Omgaan met geld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Ik kan niet rondkomen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350779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Ik ben afhankelijk van uitkering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849999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Ik heb administratie niet op orde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615360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mijn gezondheidsrisico’s zijn niet goed verzekerd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743319"/>
                  </a:ext>
                </a:extLst>
              </a:tr>
              <a:tr h="203532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mijn overige verzekeringen zijn niet goed geregeld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367564"/>
                  </a:ext>
                </a:extLst>
              </a:tr>
              <a:tr h="610595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mijn energiecontract is niet goed geregeld</a:t>
                      </a:r>
                    </a:p>
                    <a:p>
                      <a:pPr algn="l" fontAlgn="b"/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lang="nl-N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962174"/>
                  </a:ext>
                </a:extLst>
              </a:tr>
            </a:tbl>
          </a:graphicData>
        </a:graphic>
      </p:graphicFrame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50BDA313-8DBF-174F-A327-272FE7FEC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683820"/>
              </p:ext>
            </p:extLst>
          </p:nvPr>
        </p:nvGraphicFramePr>
        <p:xfrm>
          <a:off x="2215662" y="724830"/>
          <a:ext cx="9718231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364">
                  <a:extLst>
                    <a:ext uri="{9D8B030D-6E8A-4147-A177-3AD203B41FA5}">
                      <a16:colId xmlns:a16="http://schemas.microsoft.com/office/drawing/2014/main" val="3712245734"/>
                    </a:ext>
                  </a:extLst>
                </a:gridCol>
                <a:gridCol w="4427033">
                  <a:extLst>
                    <a:ext uri="{9D8B030D-6E8A-4147-A177-3AD203B41FA5}">
                      <a16:colId xmlns:a16="http://schemas.microsoft.com/office/drawing/2014/main" val="3804936512"/>
                    </a:ext>
                  </a:extLst>
                </a:gridCol>
                <a:gridCol w="2711834">
                  <a:extLst>
                    <a:ext uri="{9D8B030D-6E8A-4147-A177-3AD203B41FA5}">
                      <a16:colId xmlns:a16="http://schemas.microsoft.com/office/drawing/2014/main" val="1524680703"/>
                    </a:ext>
                  </a:extLst>
                </a:gridCol>
              </a:tblGrid>
              <a:tr h="568712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Levensgebied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Wat lukt me niet meer (helemaal)</a:t>
                      </a:r>
                    </a:p>
                    <a:p>
                      <a:pPr algn="ctr"/>
                      <a:r>
                        <a:rPr lang="nl-NL" sz="1400" dirty="0"/>
                        <a:t>scan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checklist</a:t>
                      </a:r>
                    </a:p>
                    <a:p>
                      <a:pPr algn="ctr"/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622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075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98692-1B62-DC42-8DBE-9027FBE0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nl-NL" dirty="0"/>
            </a:br>
            <a:endParaRPr lang="nl-NL" sz="1800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03F48B0-2B18-E240-BB83-08FBD168A4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068133"/>
              </p:ext>
            </p:extLst>
          </p:nvPr>
        </p:nvGraphicFramePr>
        <p:xfrm>
          <a:off x="2203939" y="1905572"/>
          <a:ext cx="9718233" cy="3437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1154">
                  <a:extLst>
                    <a:ext uri="{9D8B030D-6E8A-4147-A177-3AD203B41FA5}">
                      <a16:colId xmlns:a16="http://schemas.microsoft.com/office/drawing/2014/main" val="1617510774"/>
                    </a:ext>
                  </a:extLst>
                </a:gridCol>
                <a:gridCol w="1204045">
                  <a:extLst>
                    <a:ext uri="{9D8B030D-6E8A-4147-A177-3AD203B41FA5}">
                      <a16:colId xmlns:a16="http://schemas.microsoft.com/office/drawing/2014/main" val="2728610434"/>
                    </a:ext>
                  </a:extLst>
                </a:gridCol>
                <a:gridCol w="879231">
                  <a:extLst>
                    <a:ext uri="{9D8B030D-6E8A-4147-A177-3AD203B41FA5}">
                      <a16:colId xmlns:a16="http://schemas.microsoft.com/office/drawing/2014/main" val="3110183201"/>
                    </a:ext>
                  </a:extLst>
                </a:gridCol>
                <a:gridCol w="1301262">
                  <a:extLst>
                    <a:ext uri="{9D8B030D-6E8A-4147-A177-3AD203B41FA5}">
                      <a16:colId xmlns:a16="http://schemas.microsoft.com/office/drawing/2014/main" val="1572973014"/>
                    </a:ext>
                  </a:extLst>
                </a:gridCol>
                <a:gridCol w="961292">
                  <a:extLst>
                    <a:ext uri="{9D8B030D-6E8A-4147-A177-3AD203B41FA5}">
                      <a16:colId xmlns:a16="http://schemas.microsoft.com/office/drawing/2014/main" val="972551841"/>
                    </a:ext>
                  </a:extLst>
                </a:gridCol>
                <a:gridCol w="1043354">
                  <a:extLst>
                    <a:ext uri="{9D8B030D-6E8A-4147-A177-3AD203B41FA5}">
                      <a16:colId xmlns:a16="http://schemas.microsoft.com/office/drawing/2014/main" val="3735805205"/>
                    </a:ext>
                  </a:extLst>
                </a:gridCol>
                <a:gridCol w="1195655">
                  <a:extLst>
                    <a:ext uri="{9D8B030D-6E8A-4147-A177-3AD203B41FA5}">
                      <a16:colId xmlns:a16="http://schemas.microsoft.com/office/drawing/2014/main" val="2847300359"/>
                    </a:ext>
                  </a:extLst>
                </a:gridCol>
                <a:gridCol w="832240">
                  <a:extLst>
                    <a:ext uri="{9D8B030D-6E8A-4147-A177-3AD203B41FA5}">
                      <a16:colId xmlns:a16="http://schemas.microsoft.com/office/drawing/2014/main" val="492012838"/>
                    </a:ext>
                  </a:extLst>
                </a:gridCol>
              </a:tblGrid>
              <a:tr h="263986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Wat lukt niet (goed)</a:t>
                      </a:r>
                    </a:p>
                    <a:p>
                      <a:pPr algn="l" fontAlgn="b"/>
                      <a:endParaRPr lang="nl-NL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Vaardigheden aanleren?</a:t>
                      </a:r>
                    </a:p>
                    <a:p>
                      <a:pPr algn="l" fontAlgn="b"/>
                      <a:endParaRPr lang="nl-NL" sz="14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Hulpmiddelen</a:t>
                      </a:r>
                    </a:p>
                    <a:p>
                      <a:pPr algn="l" fontAlgn="b"/>
                      <a:endParaRPr lang="nl-NL" sz="14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endParaRPr lang="nl-NL" sz="14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Mantelzorg</a:t>
                      </a:r>
                    </a:p>
                    <a:p>
                      <a:pPr algn="ctr" fontAlgn="b"/>
                      <a:endParaRPr lang="nl-NL" sz="14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4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nl-NL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Vervangende mantelzorg</a:t>
                      </a:r>
                    </a:p>
                    <a:p>
                      <a:pPr algn="ctr" fontAlgn="b"/>
                      <a:r>
                        <a:rPr lang="nl-NL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nodig?</a:t>
                      </a:r>
                    </a:p>
                    <a:p>
                      <a:pPr algn="ctr" fontAlgn="b"/>
                      <a:endParaRPr lang="nl-NL" sz="14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l-NL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Betaalde zorg</a:t>
                      </a:r>
                    </a:p>
                    <a:p>
                      <a:pPr algn="ctr" fontAlgn="b"/>
                      <a:endParaRPr lang="nl-NL" sz="14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4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893909"/>
                  </a:ext>
                </a:extLst>
              </a:tr>
              <a:tr h="226873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aanwezig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nodig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aanwezig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nodig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aanwezig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nodig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1137275"/>
                  </a:ext>
                </a:extLst>
              </a:tr>
              <a:tr h="226873">
                <a:tc>
                  <a:txBody>
                    <a:bodyPr/>
                    <a:lstStyle/>
                    <a:p>
                      <a:pPr algn="l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0492257"/>
                  </a:ext>
                </a:extLst>
              </a:tr>
              <a:tr h="226873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Ik kan moeilijk contact leggen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45752876"/>
                  </a:ext>
                </a:extLst>
              </a:tr>
              <a:tr h="226873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Ik kan steeds minder ontmoetingen aan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8321760"/>
                  </a:ext>
                </a:extLst>
              </a:tr>
              <a:tr h="226873">
                <a:tc>
                  <a:txBody>
                    <a:bodyPr/>
                    <a:lstStyle/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Het kost me moeite om regelmatig </a:t>
                      </a:r>
                    </a:p>
                    <a:p>
                      <a:pPr algn="l" fontAlgn="b"/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contact te leggen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91254148"/>
                  </a:ext>
                </a:extLst>
              </a:tr>
              <a:tr h="2268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Ik wil graag contact maar de ander wil 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28208535"/>
                  </a:ext>
                </a:extLst>
              </a:tr>
              <a:tr h="22687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30579978"/>
                  </a:ext>
                </a:extLst>
              </a:tr>
              <a:tr h="22687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0503776"/>
                  </a:ext>
                </a:extLst>
              </a:tr>
            </a:tbl>
          </a:graphicData>
        </a:graphic>
      </p:graphicFrame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50BDA313-8DBF-174F-A327-272FE7FEC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535208"/>
              </p:ext>
            </p:extLst>
          </p:nvPr>
        </p:nvGraphicFramePr>
        <p:xfrm>
          <a:off x="2203941" y="468351"/>
          <a:ext cx="971823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849">
                  <a:extLst>
                    <a:ext uri="{9D8B030D-6E8A-4147-A177-3AD203B41FA5}">
                      <a16:colId xmlns:a16="http://schemas.microsoft.com/office/drawing/2014/main" val="3712245734"/>
                    </a:ext>
                  </a:extLst>
                </a:gridCol>
                <a:gridCol w="7439382">
                  <a:extLst>
                    <a:ext uri="{9D8B030D-6E8A-4147-A177-3AD203B41FA5}">
                      <a16:colId xmlns:a16="http://schemas.microsoft.com/office/drawing/2014/main" val="3804936512"/>
                    </a:ext>
                  </a:extLst>
                </a:gridCol>
              </a:tblGrid>
              <a:tr h="314463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Familie of vrienden ontmoeten</a:t>
                      </a:r>
                    </a:p>
                    <a:p>
                      <a:pPr algn="ctr"/>
                      <a:r>
                        <a:rPr lang="nl-NL" sz="1200" i="1" dirty="0"/>
                        <a:t>Scan correct en compleet?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/>
                    </a:p>
                    <a:p>
                      <a:pPr algn="ctr"/>
                      <a:r>
                        <a:rPr lang="nl-NL" sz="1600" dirty="0"/>
                        <a:t>Wat of wie heb ik (nodig)</a:t>
                      </a:r>
                      <a:endParaRPr lang="nl-NL" sz="1200" dirty="0"/>
                    </a:p>
                    <a:p>
                      <a:pPr algn="ctr"/>
                      <a:r>
                        <a:rPr lang="nl-NL" sz="1200" dirty="0"/>
                        <a:t>Gekozen onderdelen menukaart correct en compleet?</a:t>
                      </a:r>
                    </a:p>
                    <a:p>
                      <a:pPr algn="ctr"/>
                      <a:endParaRPr lang="nl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622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89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098692-1B62-DC42-8DBE-9027FBE0C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3583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Mijn plan</a:t>
            </a:r>
            <a:br>
              <a:rPr lang="nl-NL" dirty="0"/>
            </a:br>
            <a:r>
              <a:rPr lang="nl-NL" sz="2000" dirty="0"/>
              <a:t> om mij zelf weer beter te kunnen redden</a:t>
            </a:r>
            <a:br>
              <a:rPr lang="nl-NL" sz="2000" dirty="0"/>
            </a:br>
            <a:r>
              <a:rPr lang="nl-NL" sz="1600" i="1" dirty="0"/>
              <a:t>basis voor gesprek financiers en aanbieders</a:t>
            </a:r>
            <a:r>
              <a:rPr lang="nl-NL" dirty="0"/>
              <a:t> 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03F48B0-2B18-E240-BB83-08FBD168A4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164846"/>
              </p:ext>
            </p:extLst>
          </p:nvPr>
        </p:nvGraphicFramePr>
        <p:xfrm>
          <a:off x="2182209" y="2252545"/>
          <a:ext cx="8812897" cy="3163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2591">
                  <a:extLst>
                    <a:ext uri="{9D8B030D-6E8A-4147-A177-3AD203B41FA5}">
                      <a16:colId xmlns:a16="http://schemas.microsoft.com/office/drawing/2014/main" val="494111596"/>
                    </a:ext>
                  </a:extLst>
                </a:gridCol>
                <a:gridCol w="1650381">
                  <a:extLst>
                    <a:ext uri="{9D8B030D-6E8A-4147-A177-3AD203B41FA5}">
                      <a16:colId xmlns:a16="http://schemas.microsoft.com/office/drawing/2014/main" val="1617510774"/>
                    </a:ext>
                  </a:extLst>
                </a:gridCol>
                <a:gridCol w="1739590">
                  <a:extLst>
                    <a:ext uri="{9D8B030D-6E8A-4147-A177-3AD203B41FA5}">
                      <a16:colId xmlns:a16="http://schemas.microsoft.com/office/drawing/2014/main" val="2728610434"/>
                    </a:ext>
                  </a:extLst>
                </a:gridCol>
                <a:gridCol w="1483112">
                  <a:extLst>
                    <a:ext uri="{9D8B030D-6E8A-4147-A177-3AD203B41FA5}">
                      <a16:colId xmlns:a16="http://schemas.microsoft.com/office/drawing/2014/main" val="1923435478"/>
                    </a:ext>
                  </a:extLst>
                </a:gridCol>
                <a:gridCol w="2007223">
                  <a:extLst>
                    <a:ext uri="{9D8B030D-6E8A-4147-A177-3AD203B41FA5}">
                      <a16:colId xmlns:a16="http://schemas.microsoft.com/office/drawing/2014/main" val="1026794274"/>
                    </a:ext>
                  </a:extLst>
                </a:gridCol>
              </a:tblGrid>
              <a:tr h="473981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levensgebieden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Wat lukt me niet goed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Wat heb ik nodig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Wie financiert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Wie levert?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49785286"/>
                  </a:ext>
                </a:extLst>
              </a:tr>
              <a:tr h="236990">
                <a:tc>
                  <a:txBody>
                    <a:bodyPr/>
                    <a:lstStyle/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85750" indent="-285750" algn="ctr" fontAlgn="b">
                        <a:buFont typeface="Arial" panose="020B0604020202020204" pitchFamily="34" charset="0"/>
                        <a:buChar char="•"/>
                      </a:pP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58516067"/>
                  </a:ext>
                </a:extLst>
              </a:tr>
              <a:tr h="724806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Persoonlijk</a:t>
                      </a:r>
                    </a:p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Resultaat </a:t>
                      </a:r>
                    </a:p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Scan </a:t>
                      </a: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4">
                  <a:txBody>
                    <a:bodyPr/>
                    <a:lstStyle/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Resultaat </a:t>
                      </a:r>
                    </a:p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Menukaart</a:t>
                      </a:r>
                    </a:p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ctr" fontAlgn="b">
                        <a:buFont typeface="Arial" panose="020B0604020202020204" pitchFamily="34" charset="0"/>
                        <a:buNone/>
                      </a:pP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naar financier</a:t>
                      </a: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naar</a:t>
                      </a:r>
                    </a:p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sociale kaart</a:t>
                      </a:r>
                    </a:p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Voorzieningenwijzer</a:t>
                      </a: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89331909"/>
                  </a:ext>
                </a:extLst>
              </a:tr>
              <a:tr h="483794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Samen wonen</a:t>
                      </a:r>
                    </a:p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057673"/>
                  </a:ext>
                </a:extLst>
              </a:tr>
              <a:tr h="710971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Maatschappelijk leven</a:t>
                      </a:r>
                    </a:p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656941"/>
                  </a:ext>
                </a:extLst>
              </a:tr>
              <a:tr h="473981">
                <a:tc>
                  <a:txBody>
                    <a:bodyPr/>
                    <a:lstStyle/>
                    <a:p>
                      <a:pPr algn="l" fontAlgn="b"/>
                      <a:r>
                        <a:rPr lang="nl-N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Geld</a:t>
                      </a:r>
                    </a:p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nl-N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3881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216094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Sliert</Template>
  <TotalTime>536</TotalTime>
  <Words>600</Words>
  <Application>Microsoft Macintosh PowerPoint</Application>
  <PresentationFormat>Breedbeeld</PresentationFormat>
  <Paragraphs>155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Sliert</vt:lpstr>
      <vt:lpstr>Grip (terug) krijgen </vt:lpstr>
      <vt:lpstr>Grip (terug) krijgen een gids ondersteunt je bij keuzes</vt:lpstr>
      <vt:lpstr>Grip (terug) krijgen een gids ondersteunt je bij keuzes</vt:lpstr>
      <vt:lpstr>Opdracht gemeente Assen  </vt:lpstr>
      <vt:lpstr>Opbouw scan en menukaart Deze aanpak wordt getest bij 40 casussen</vt:lpstr>
      <vt:lpstr> </vt:lpstr>
      <vt:lpstr> </vt:lpstr>
      <vt:lpstr>Mijn plan  om mij zelf weer beter te kunnen redden basis voor gesprek financiers en aanbieders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Testen van de scan</dc:title>
  <dc:creator>Dolf Zuidhof</dc:creator>
  <cp:lastModifiedBy>Dolf Zuidhof</cp:lastModifiedBy>
  <cp:revision>17</cp:revision>
  <dcterms:created xsi:type="dcterms:W3CDTF">2024-11-26T14:51:22Z</dcterms:created>
  <dcterms:modified xsi:type="dcterms:W3CDTF">2025-05-12T07:48:10Z</dcterms:modified>
</cp:coreProperties>
</file>